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2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0B25-AC1D-4AF6-AAA7-F65A82D1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F7671-66D7-44CA-AF55-53EC74C56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0DAF1-AE4F-4E35-A28F-9DF0097F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AA22-DF6F-4147-A533-0A83A437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E55DA-A6A1-420D-8049-14F8BDC3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3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FF2C-A23D-4D33-B357-E7BB9C29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3949F-C6C3-4488-B419-C64B7C82E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291B0-4C07-4D3A-9E69-35DF58D6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6526-E7F2-4345-9277-B51A08CE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2C9A0-6167-4063-9A91-E736D640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72643-9AE5-4828-BA7C-6319DF986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0E7F4-66AA-4AB5-B2E1-341E114AA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DA235-B990-4B57-9BA4-13F8A745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C9481-098A-4579-9D01-0B8FACD6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75DC6-DCA1-43DE-BEDB-F844903E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7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7E91-C464-46FC-8722-6F977DAD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7DD5-7C8B-4821-AC95-ECFA8507F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07C7A-18BC-4DAC-9557-BE7C4A7D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C48F-A589-4838-B39D-BFB1E365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D7924-282F-4830-8092-C4529A49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09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0EE-781E-4621-95F6-AB4637F4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A098E-B361-4FCA-8662-B52CF5111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6AD03-5290-4A16-8FE3-EAD43A0B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04C20-51A7-4916-9F40-BE31C188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0AB7-2FEE-4416-8444-AC4F095F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1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B19A-C53F-4FC3-9DB0-AB82BDC6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BCE2-98D6-4E7C-951A-C6F595FB4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241E-239A-42E7-8005-01B981FD9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2615C-FDBA-4EB6-A633-11615DA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AD1FC-A3D2-4B9D-BADE-470544AB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4C56F-2DA8-4666-AC51-9DBEAF50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5D26-1A61-414A-9A25-422D2BE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8E880-E81D-4BA9-AF62-8D7DA88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3602E-DB0B-4F78-BC76-9937D9D2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F7CCF-6D47-4D51-80AC-56F3FA08A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41DB3-DFF1-46A4-B9A3-B4FD9D77C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6D0D9-F791-4A20-8767-D1371412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D9AAB-C5C5-4196-9B74-DADB807F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423E3-1695-4DE1-B12B-933B506E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CF27-C54D-4F94-A6A6-ACE8E444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CD4FB-BCDB-44F0-81D5-E8549DA7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D3E18-B373-4258-AFB8-B681BA9E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61D39-3A97-447A-B493-227466FC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9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A902A-09FC-456B-AA70-C9CDE7FD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F1733-3CE2-4F13-A39C-470C5D99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15279-CD67-4F5C-B99D-96743DEA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7D22-6C23-4E3C-BE95-7194D1CD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9505-246B-484A-9D43-194EA2B01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DA8C7-9ACA-4888-AAD9-EFC0F1426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1F1BB-1042-49FB-A960-A16198F0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2C93D-4517-40F3-8B4B-2B95DF44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57D25-3523-4F6F-B37C-1673A25D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1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E483-33BE-48FF-9E6F-044A3306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1E26B-84F0-4E15-9453-FB7A47D6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19B48-F1B2-4670-92ED-EA1F78568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6E832-EF66-493B-8438-EAA1E36E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5DA7-06C5-43D3-8934-D7CF9AE4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1CD67-F13C-4E93-BF0A-D1036BCB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4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190C3-EA3E-440F-99B4-56C48C12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6EB4F-1A20-48EA-B3AB-63948371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ED170-DA33-45B9-BC60-978C0B934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AA51-C3E2-4163-8FC9-E12806E5CC64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95AA0-B989-4377-9FEB-83CDC23E7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CAE26-624E-4033-8CD7-FB9C44679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2B00-F301-4F4E-9A7B-C02686542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edpix.com/photo/87673/check-tick-correct-okay-confirm-icon-yes-ok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edpix.com/photo/87673/check-tick-correct-okay-confirm-icon-yes-ok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edpix.com/photo/87673/check-tick-correct-okay-confirm-icon-yes-ok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edpix.com/photo/87673/check-tick-correct-okay-confirm-icon-yes-ok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edpix.com/photo/87673/check-tick-correct-okay-confirm-icon-yes-ok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1FF9-76AA-4B9C-949F-EAD6C796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749"/>
            <a:ext cx="12096355" cy="1911906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chemeClr val="bg1">
                    <a:lumMod val="50000"/>
                  </a:schemeClr>
                </a:solidFill>
              </a:rPr>
              <a:t>Anatomy of a church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DC904-A69C-41D0-8512-74FCC5171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12192000" cy="146304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EB816E-E9A2-42A6-A5D8-BF8DA17B6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66" y="3155134"/>
            <a:ext cx="3357025" cy="201883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0F8BA7BC-B9D9-418C-8155-844B4DE900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5" b="57023"/>
          <a:stretch/>
        </p:blipFill>
        <p:spPr>
          <a:xfrm>
            <a:off x="10611244" y="-263091"/>
            <a:ext cx="1485111" cy="29473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DA4D99-FBDE-47E8-A503-95D1703981C6}"/>
              </a:ext>
            </a:extLst>
          </p:cNvPr>
          <p:cNvGrpSpPr/>
          <p:nvPr/>
        </p:nvGrpSpPr>
        <p:grpSpPr>
          <a:xfrm>
            <a:off x="1443575" y="1979987"/>
            <a:ext cx="1946011" cy="1777845"/>
            <a:chOff x="1443575" y="1979987"/>
            <a:chExt cx="1946011" cy="1777845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225EB6F-E35E-4134-A632-D26D6BE98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3" t="13551" r="60514" b="63155"/>
            <a:stretch/>
          </p:blipFill>
          <p:spPr>
            <a:xfrm>
              <a:off x="1443575" y="1979987"/>
              <a:ext cx="1608083" cy="1597534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16542B-B666-473E-9405-2007CEE63214}"/>
                </a:ext>
              </a:extLst>
            </p:cNvPr>
            <p:cNvSpPr/>
            <p:nvPr/>
          </p:nvSpPr>
          <p:spPr>
            <a:xfrm>
              <a:off x="2506717" y="3312492"/>
              <a:ext cx="882869" cy="4453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639CA3-C9E5-44AD-B1FA-79A472134456}"/>
              </a:ext>
            </a:extLst>
          </p:cNvPr>
          <p:cNvSpPr txBox="1"/>
          <p:nvPr/>
        </p:nvSpPr>
        <p:spPr>
          <a:xfrm>
            <a:off x="10321756" y="5133350"/>
            <a:ext cx="1328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/>
              </a:rPr>
              <a:t>Next &gt;&gt;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0DDB3-436C-43DD-82D4-A2686A147B31}"/>
              </a:ext>
            </a:extLst>
          </p:cNvPr>
          <p:cNvSpPr txBox="1"/>
          <p:nvPr/>
        </p:nvSpPr>
        <p:spPr>
          <a:xfrm>
            <a:off x="10240435" y="4700228"/>
            <a:ext cx="1485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Click to begin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6CE6E5-CEFB-4324-8E93-9B2453395E9B}"/>
              </a:ext>
            </a:extLst>
          </p:cNvPr>
          <p:cNvSpPr txBox="1">
            <a:spLocks/>
          </p:cNvSpPr>
          <p:nvPr/>
        </p:nvSpPr>
        <p:spPr>
          <a:xfrm>
            <a:off x="1220255" y="1196930"/>
            <a:ext cx="10133544" cy="191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Start</a:t>
            </a:r>
            <a:r>
              <a:rPr lang="en-GB" sz="4800" b="1" dirty="0">
                <a:solidFill>
                  <a:schemeClr val="bg1">
                    <a:lumMod val="50000"/>
                  </a:schemeClr>
                </a:solidFill>
              </a:rPr>
              <a:t> the slideshow to begin the interactive presentation / quiz</a:t>
            </a:r>
          </a:p>
        </p:txBody>
      </p:sp>
    </p:spTree>
    <p:extLst>
      <p:ext uri="{BB962C8B-B14F-4D97-AF65-F5344CB8AC3E}">
        <p14:creationId xmlns:p14="http://schemas.microsoft.com/office/powerpoint/2010/main" val="379143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1FF9-76AA-4B9C-949F-EAD6C796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1906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bg1">
                    <a:lumMod val="50000"/>
                  </a:schemeClr>
                </a:solidFill>
              </a:rPr>
              <a:t>How did you do? </a:t>
            </a:r>
            <a:br>
              <a:rPr lang="en-GB" sz="4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600" b="1" dirty="0">
                <a:solidFill>
                  <a:schemeClr val="bg1">
                    <a:lumMod val="50000"/>
                  </a:schemeClr>
                </a:solidFill>
              </a:rPr>
              <a:t>We hope you’re more familiar with the layout of a church</a:t>
            </a:r>
            <a:endParaRPr lang="en-GB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DC904-A69C-41D0-8512-74FCC5171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12192000" cy="146304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EB816E-E9A2-42A6-A5D8-BF8DA17B6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16" y="2748417"/>
            <a:ext cx="3357025" cy="201883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0F8BA7BC-B9D9-418C-8155-844B4DE900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5" b="57023"/>
          <a:stretch/>
        </p:blipFill>
        <p:spPr>
          <a:xfrm>
            <a:off x="10162511" y="155346"/>
            <a:ext cx="1485111" cy="29473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DA4D99-FBDE-47E8-A503-95D1703981C6}"/>
              </a:ext>
            </a:extLst>
          </p:cNvPr>
          <p:cNvGrpSpPr/>
          <p:nvPr/>
        </p:nvGrpSpPr>
        <p:grpSpPr>
          <a:xfrm>
            <a:off x="1443575" y="1979987"/>
            <a:ext cx="1946011" cy="1777845"/>
            <a:chOff x="1443575" y="1979987"/>
            <a:chExt cx="1946011" cy="1777845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225EB6F-E35E-4134-A632-D26D6BE98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3" t="13551" r="60514" b="63155"/>
            <a:stretch/>
          </p:blipFill>
          <p:spPr>
            <a:xfrm>
              <a:off x="1443575" y="1979987"/>
              <a:ext cx="1608083" cy="1597534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16542B-B666-473E-9405-2007CEE63214}"/>
                </a:ext>
              </a:extLst>
            </p:cNvPr>
            <p:cNvSpPr/>
            <p:nvPr/>
          </p:nvSpPr>
          <p:spPr>
            <a:xfrm>
              <a:off x="2506717" y="3312492"/>
              <a:ext cx="882869" cy="4453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2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7029-AD56-472B-AE4C-792549A7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Anatomy of a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F9FD-EC8A-41AE-8BB0-C687DDE0E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While varying in design, most historic churches have a similar structure based on an east-to-west alignment.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 descr="A stone castle next to a brick building&#10;&#10;Description automatically generated">
            <a:extLst>
              <a:ext uri="{FF2B5EF4-FFF2-40B4-BE49-F238E27FC236}">
                <a16:creationId xmlns:a16="http://schemas.microsoft.com/office/drawing/2014/main" id="{8337AEB5-A11E-4837-987C-B8AD9EE0F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r="15286" b="-3"/>
          <a:stretch/>
        </p:blipFill>
        <p:spPr>
          <a:xfrm>
            <a:off x="8286606" y="3827163"/>
            <a:ext cx="3203569" cy="2147568"/>
          </a:xfrm>
          <a:prstGeom prst="rect">
            <a:avLst/>
          </a:prstGeom>
        </p:spPr>
      </p:pic>
      <p:pic>
        <p:nvPicPr>
          <p:cNvPr id="5" name="Content Placeholder 4" descr="A large brick building with a clock tower in front of a house&#10;&#10;Description automatically generated">
            <a:extLst>
              <a:ext uri="{FF2B5EF4-FFF2-40B4-BE49-F238E27FC236}">
                <a16:creationId xmlns:a16="http://schemas.microsoft.com/office/drawing/2014/main" id="{1BBAA88F-5930-413C-A976-B8EB6E4B3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1" b="2116"/>
          <a:stretch/>
        </p:blipFill>
        <p:spPr>
          <a:xfrm>
            <a:off x="4349583" y="3019116"/>
            <a:ext cx="3492836" cy="1964356"/>
          </a:xfrm>
          <a:prstGeom prst="rect">
            <a:avLst/>
          </a:prstGeom>
        </p:spPr>
      </p:pic>
      <p:pic>
        <p:nvPicPr>
          <p:cNvPr id="6" name="Content Placeholder 4" descr="A large stone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113DF2E8-C75C-48A9-974A-7D7A8B1826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b="-1442"/>
          <a:stretch/>
        </p:blipFill>
        <p:spPr>
          <a:xfrm>
            <a:off x="838200" y="3827163"/>
            <a:ext cx="3067196" cy="2312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780BC-9A9A-4C09-8152-80B2C85320FF}"/>
              </a:ext>
            </a:extLst>
          </p:cNvPr>
          <p:cNvSpPr txBox="1"/>
          <p:nvPr/>
        </p:nvSpPr>
        <p:spPr>
          <a:xfrm>
            <a:off x="10484793" y="6133561"/>
            <a:ext cx="1328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&gt;&gt;</a:t>
            </a:r>
          </a:p>
        </p:txBody>
      </p:sp>
    </p:spTree>
    <p:extLst>
      <p:ext uri="{BB962C8B-B14F-4D97-AF65-F5344CB8AC3E}">
        <p14:creationId xmlns:p14="http://schemas.microsoft.com/office/powerpoint/2010/main" val="419717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313C8ED-46DE-4BBA-B7AE-B88CBBFCD584}"/>
              </a:ext>
            </a:extLst>
          </p:cNvPr>
          <p:cNvGrpSpPr/>
          <p:nvPr/>
        </p:nvGrpSpPr>
        <p:grpSpPr>
          <a:xfrm>
            <a:off x="2092885" y="1505632"/>
            <a:ext cx="7781853" cy="5134310"/>
            <a:chOff x="1928988" y="704827"/>
            <a:chExt cx="8334024" cy="58941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A9A5E2-053F-41CD-87E4-4436C33EFD7D}"/>
                </a:ext>
              </a:extLst>
            </p:cNvPr>
            <p:cNvGrpSpPr/>
            <p:nvPr/>
          </p:nvGrpSpPr>
          <p:grpSpPr>
            <a:xfrm>
              <a:off x="1928988" y="704827"/>
              <a:ext cx="8334024" cy="5894160"/>
              <a:chOff x="1247579" y="189971"/>
              <a:chExt cx="9696842" cy="6858000"/>
            </a:xfrm>
          </p:grpSpPr>
          <p:pic>
            <p:nvPicPr>
              <p:cNvPr id="10" name="Picture 9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369D7F58-CE98-48FF-A1FE-C4183B5DB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7579" y="189971"/>
                <a:ext cx="9696842" cy="6858000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E6FE750-F9B0-40BC-856A-3452A902993A}"/>
                  </a:ext>
                </a:extLst>
              </p:cNvPr>
              <p:cNvSpPr/>
              <p:nvPr/>
            </p:nvSpPr>
            <p:spPr>
              <a:xfrm>
                <a:off x="5672667" y="1744133"/>
                <a:ext cx="1913466" cy="9990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AA5A5C-F7E6-4314-A1A4-E2B8A5B5997F}"/>
                  </a:ext>
                </a:extLst>
              </p:cNvPr>
              <p:cNvSpPr/>
              <p:nvPr/>
            </p:nvSpPr>
            <p:spPr>
              <a:xfrm>
                <a:off x="7890933" y="2150533"/>
                <a:ext cx="1524000" cy="880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0E62E3-278C-4189-8C17-3077C0400FBC}"/>
                  </a:ext>
                </a:extLst>
              </p:cNvPr>
              <p:cNvSpPr/>
              <p:nvPr/>
            </p:nvSpPr>
            <p:spPr>
              <a:xfrm>
                <a:off x="1794934" y="3178704"/>
                <a:ext cx="1524000" cy="880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B1D4E2-1D88-4E9A-A7AE-811625454085}"/>
                </a:ext>
              </a:extLst>
            </p:cNvPr>
            <p:cNvSpPr/>
            <p:nvPr/>
          </p:nvSpPr>
          <p:spPr>
            <a:xfrm>
              <a:off x="4917169" y="2702292"/>
              <a:ext cx="1309813" cy="21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8798BA-3302-4A45-85D7-D4B45A6C902F}"/>
                </a:ext>
              </a:extLst>
            </p:cNvPr>
            <p:cNvSpPr/>
            <p:nvPr/>
          </p:nvSpPr>
          <p:spPr>
            <a:xfrm>
              <a:off x="6226982" y="3534265"/>
              <a:ext cx="1382579" cy="21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0DD3EF-A6D8-4F52-9A2A-74ECCBA46EBF}"/>
                </a:ext>
              </a:extLst>
            </p:cNvPr>
            <p:cNvSpPr/>
            <p:nvPr/>
          </p:nvSpPr>
          <p:spPr>
            <a:xfrm>
              <a:off x="2399416" y="4506924"/>
              <a:ext cx="1309813" cy="21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8D4D5-63A9-44A4-91CA-9E1BD171435F}"/>
                </a:ext>
              </a:extLst>
            </p:cNvPr>
            <p:cNvSpPr/>
            <p:nvPr/>
          </p:nvSpPr>
          <p:spPr>
            <a:xfrm>
              <a:off x="8089827" y="3397221"/>
              <a:ext cx="1309813" cy="21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1601F8-F1C0-4093-BA60-3B0CA6B24CA6}"/>
                </a:ext>
              </a:extLst>
            </p:cNvPr>
            <p:cNvSpPr/>
            <p:nvPr/>
          </p:nvSpPr>
          <p:spPr>
            <a:xfrm>
              <a:off x="8730181" y="5858655"/>
              <a:ext cx="1309813" cy="21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E1CD77-8D18-4B68-B909-76A5BCA090EC}"/>
                </a:ext>
              </a:extLst>
            </p:cNvPr>
            <p:cNvSpPr/>
            <p:nvPr/>
          </p:nvSpPr>
          <p:spPr>
            <a:xfrm>
              <a:off x="2152006" y="5872451"/>
              <a:ext cx="1309813" cy="21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2BC5F4-7461-4338-8FC7-EF4CFA573A38}"/>
                </a:ext>
              </a:extLst>
            </p:cNvPr>
            <p:cNvSpPr/>
            <p:nvPr/>
          </p:nvSpPr>
          <p:spPr>
            <a:xfrm>
              <a:off x="3709229" y="6093482"/>
              <a:ext cx="1309813" cy="21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6FFCFD-EE58-419F-AE72-9781BFCF2ABF}"/>
                </a:ext>
              </a:extLst>
            </p:cNvPr>
            <p:cNvSpPr/>
            <p:nvPr/>
          </p:nvSpPr>
          <p:spPr>
            <a:xfrm>
              <a:off x="4888000" y="5631864"/>
              <a:ext cx="1341021" cy="21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883AA1-D79B-4631-84F7-1FCEB527ACDE}"/>
                </a:ext>
              </a:extLst>
            </p:cNvPr>
            <p:cNvSpPr/>
            <p:nvPr/>
          </p:nvSpPr>
          <p:spPr>
            <a:xfrm>
              <a:off x="6467115" y="5445061"/>
              <a:ext cx="1098787" cy="521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7A95F3E-2E6D-4433-99C9-E63FA5FF94B0}"/>
              </a:ext>
            </a:extLst>
          </p:cNvPr>
          <p:cNvSpPr/>
          <p:nvPr/>
        </p:nvSpPr>
        <p:spPr>
          <a:xfrm>
            <a:off x="2514564" y="1948214"/>
            <a:ext cx="1320800" cy="3668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FAC29A-812A-41A9-B86D-42EB8CB02A1B}"/>
              </a:ext>
            </a:extLst>
          </p:cNvPr>
          <p:cNvGrpSpPr/>
          <p:nvPr/>
        </p:nvGrpSpPr>
        <p:grpSpPr>
          <a:xfrm>
            <a:off x="9120631" y="132629"/>
            <a:ext cx="2771740" cy="2080127"/>
            <a:chOff x="7368663" y="16935"/>
            <a:chExt cx="2771740" cy="2080127"/>
          </a:xfrm>
        </p:grpSpPr>
        <p:sp>
          <p:nvSpPr>
            <p:cNvPr id="18" name="Arrow: Quad 17">
              <a:extLst>
                <a:ext uri="{FF2B5EF4-FFF2-40B4-BE49-F238E27FC236}">
                  <a16:creationId xmlns:a16="http://schemas.microsoft.com/office/drawing/2014/main" id="{4F33437C-95CC-4482-8202-3B21DE0DF1A1}"/>
                </a:ext>
              </a:extLst>
            </p:cNvPr>
            <p:cNvSpPr/>
            <p:nvPr/>
          </p:nvSpPr>
          <p:spPr>
            <a:xfrm>
              <a:off x="8094133" y="389468"/>
              <a:ext cx="1320800" cy="1338262"/>
            </a:xfrm>
            <a:prstGeom prst="quadArrow">
              <a:avLst>
                <a:gd name="adj1" fmla="val 4686"/>
                <a:gd name="adj2" fmla="val 9680"/>
                <a:gd name="adj3" fmla="val 17372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D7C453-90BC-4492-80F8-07FA84EACE19}"/>
                </a:ext>
              </a:extLst>
            </p:cNvPr>
            <p:cNvSpPr txBox="1"/>
            <p:nvPr/>
          </p:nvSpPr>
          <p:spPr>
            <a:xfrm>
              <a:off x="8398934" y="1693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North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6D81FC-68A1-40C3-BF31-8DBD2530D1D0}"/>
                </a:ext>
              </a:extLst>
            </p:cNvPr>
            <p:cNvSpPr txBox="1"/>
            <p:nvPr/>
          </p:nvSpPr>
          <p:spPr>
            <a:xfrm>
              <a:off x="9572619" y="873933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East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36CB81-37B5-40A0-90AE-BFC284FDD283}"/>
                </a:ext>
              </a:extLst>
            </p:cNvPr>
            <p:cNvSpPr txBox="1"/>
            <p:nvPr/>
          </p:nvSpPr>
          <p:spPr>
            <a:xfrm>
              <a:off x="7368663" y="914931"/>
              <a:ext cx="66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West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D85630-34C0-44EC-9024-522F405A29BA}"/>
                </a:ext>
              </a:extLst>
            </p:cNvPr>
            <p:cNvSpPr txBox="1"/>
            <p:nvPr/>
          </p:nvSpPr>
          <p:spPr>
            <a:xfrm>
              <a:off x="8387285" y="1727730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South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6A494C9-C1B2-48D6-861E-8525458999FC}"/>
              </a:ext>
            </a:extLst>
          </p:cNvPr>
          <p:cNvSpPr txBox="1"/>
          <p:nvPr/>
        </p:nvSpPr>
        <p:spPr>
          <a:xfrm>
            <a:off x="9761664" y="4336827"/>
            <a:ext cx="2095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Chancel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at the East end of the building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04EF3B-3543-4224-ABF7-A9B976B20A62}"/>
              </a:ext>
            </a:extLst>
          </p:cNvPr>
          <p:cNvSpPr txBox="1"/>
          <p:nvPr/>
        </p:nvSpPr>
        <p:spPr>
          <a:xfrm>
            <a:off x="363487" y="3683983"/>
            <a:ext cx="1903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at the West end of the building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E28D6D-5B2A-4ED5-985C-CC6B304254F5}"/>
              </a:ext>
            </a:extLst>
          </p:cNvPr>
          <p:cNvSpPr/>
          <p:nvPr/>
        </p:nvSpPr>
        <p:spPr>
          <a:xfrm>
            <a:off x="2413000" y="2068835"/>
            <a:ext cx="1320800" cy="3668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50BB5D-51C8-4D42-AFB5-0F0A9A951286}"/>
              </a:ext>
            </a:extLst>
          </p:cNvPr>
          <p:cNvSpPr txBox="1"/>
          <p:nvPr/>
        </p:nvSpPr>
        <p:spPr>
          <a:xfrm>
            <a:off x="337734" y="263898"/>
            <a:ext cx="5547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Click on a 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to find out which part of the church it is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EB86D8-6389-4AED-B2D8-A07D693229E1}"/>
              </a:ext>
            </a:extLst>
          </p:cNvPr>
          <p:cNvSpPr txBox="1"/>
          <p:nvPr/>
        </p:nvSpPr>
        <p:spPr>
          <a:xfrm>
            <a:off x="2841133" y="3769123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763643-724C-4453-94FB-EC0946204567}"/>
              </a:ext>
            </a:extLst>
          </p:cNvPr>
          <p:cNvSpPr txBox="1"/>
          <p:nvPr/>
        </p:nvSpPr>
        <p:spPr>
          <a:xfrm>
            <a:off x="8191997" y="4721713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A47CF0-2245-4E31-8EF1-050DD3587288}"/>
              </a:ext>
            </a:extLst>
          </p:cNvPr>
          <p:cNvSpPr txBox="1"/>
          <p:nvPr/>
        </p:nvSpPr>
        <p:spPr>
          <a:xfrm>
            <a:off x="6584784" y="4937985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16423C-C008-4D02-8A29-54B923E87855}"/>
              </a:ext>
            </a:extLst>
          </p:cNvPr>
          <p:cNvSpPr txBox="1"/>
          <p:nvPr/>
        </p:nvSpPr>
        <p:spPr>
          <a:xfrm>
            <a:off x="4075339" y="5088881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A69863-8866-43BA-8A10-3642BB94B0C6}"/>
              </a:ext>
            </a:extLst>
          </p:cNvPr>
          <p:cNvSpPr txBox="1"/>
          <p:nvPr/>
        </p:nvSpPr>
        <p:spPr>
          <a:xfrm>
            <a:off x="5156968" y="3739686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7B1A1-43C4-4F0E-B263-41C797A025DE}"/>
              </a:ext>
            </a:extLst>
          </p:cNvPr>
          <p:cNvSpPr txBox="1"/>
          <p:nvPr/>
        </p:nvSpPr>
        <p:spPr>
          <a:xfrm>
            <a:off x="5392166" y="2621364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66627-0867-4339-96E9-B511B36ACE1E}"/>
              </a:ext>
            </a:extLst>
          </p:cNvPr>
          <p:cNvSpPr txBox="1"/>
          <p:nvPr/>
        </p:nvSpPr>
        <p:spPr>
          <a:xfrm>
            <a:off x="4880844" y="1636671"/>
            <a:ext cx="356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main part of the building where the worshippers gather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F2C0BA-CCE1-4442-9E28-68B386837635}"/>
              </a:ext>
            </a:extLst>
          </p:cNvPr>
          <p:cNvSpPr txBox="1"/>
          <p:nvPr/>
        </p:nvSpPr>
        <p:spPr>
          <a:xfrm>
            <a:off x="6011370" y="6241392"/>
            <a:ext cx="270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 Transept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A30793-8170-496C-B038-312B294F0F5C}"/>
              </a:ext>
            </a:extLst>
          </p:cNvPr>
          <p:cNvSpPr txBox="1"/>
          <p:nvPr/>
        </p:nvSpPr>
        <p:spPr>
          <a:xfrm>
            <a:off x="3871343" y="6183138"/>
            <a:ext cx="92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14812F-9F93-435A-B5EF-B7A17A9105EA}"/>
              </a:ext>
            </a:extLst>
          </p:cNvPr>
          <p:cNvSpPr/>
          <p:nvPr/>
        </p:nvSpPr>
        <p:spPr>
          <a:xfrm>
            <a:off x="8462263" y="2372411"/>
            <a:ext cx="1316737" cy="1520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76F495-24F8-4564-8FF6-191A7948AE9A}"/>
              </a:ext>
            </a:extLst>
          </p:cNvPr>
          <p:cNvSpPr txBox="1"/>
          <p:nvPr/>
        </p:nvSpPr>
        <p:spPr>
          <a:xfrm>
            <a:off x="7556729" y="2946211"/>
            <a:ext cx="363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Clerestory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when present admits additional light to the building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4AEF97-CF11-438F-8CDF-8E2880719DF2}"/>
              </a:ext>
            </a:extLst>
          </p:cNvPr>
          <p:cNvSpPr txBox="1"/>
          <p:nvPr/>
        </p:nvSpPr>
        <p:spPr>
          <a:xfrm>
            <a:off x="2244297" y="47232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629B01-3128-4A0B-8406-7AE53AAAD9C6}"/>
              </a:ext>
            </a:extLst>
          </p:cNvPr>
          <p:cNvSpPr txBox="1"/>
          <p:nvPr/>
        </p:nvSpPr>
        <p:spPr>
          <a:xfrm>
            <a:off x="10484793" y="6133561"/>
            <a:ext cx="1328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&gt;&gt;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1D2256-1736-4EF7-B74E-08A3BA41D10F}"/>
              </a:ext>
            </a:extLst>
          </p:cNvPr>
          <p:cNvSpPr txBox="1"/>
          <p:nvPr/>
        </p:nvSpPr>
        <p:spPr>
          <a:xfrm>
            <a:off x="155399" y="1726080"/>
            <a:ext cx="23083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/>
              <a:t>Churches do not always have all of these elements.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8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8" grpId="0"/>
      <p:bldP spid="39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BFDE8136-9416-4A08-AD6C-99220BEC1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476950"/>
            <a:ext cx="9177683" cy="64928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2066BA-F0D3-4E62-B5A2-CA530EDA71A5}"/>
              </a:ext>
            </a:extLst>
          </p:cNvPr>
          <p:cNvGrpSpPr/>
          <p:nvPr/>
        </p:nvGrpSpPr>
        <p:grpSpPr>
          <a:xfrm>
            <a:off x="987402" y="691566"/>
            <a:ext cx="9224396" cy="5801309"/>
            <a:chOff x="987402" y="691566"/>
            <a:chExt cx="9224396" cy="58013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F93211-A1C2-4088-A5D7-60A08F79C559}"/>
                </a:ext>
              </a:extLst>
            </p:cNvPr>
            <p:cNvSpPr/>
            <p:nvPr/>
          </p:nvSpPr>
          <p:spPr>
            <a:xfrm>
              <a:off x="7852410" y="691566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491B48-845B-440C-8CC0-F7964A086B73}"/>
                </a:ext>
              </a:extLst>
            </p:cNvPr>
            <p:cNvSpPr/>
            <p:nvPr/>
          </p:nvSpPr>
          <p:spPr>
            <a:xfrm>
              <a:off x="7852409" y="4782080"/>
              <a:ext cx="2359389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331A12-5128-4C91-85DE-4C5199DB010A}"/>
                </a:ext>
              </a:extLst>
            </p:cNvPr>
            <p:cNvSpPr/>
            <p:nvPr/>
          </p:nvSpPr>
          <p:spPr>
            <a:xfrm>
              <a:off x="5634990" y="2935657"/>
              <a:ext cx="1550458" cy="1325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394DAB-221F-4BC3-934B-FFFACE63CC37}"/>
                </a:ext>
              </a:extLst>
            </p:cNvPr>
            <p:cNvSpPr/>
            <p:nvPr/>
          </p:nvSpPr>
          <p:spPr>
            <a:xfrm>
              <a:off x="987402" y="86524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C804FD-F776-422E-81E3-C778717C0D91}"/>
                </a:ext>
              </a:extLst>
            </p:cNvPr>
            <p:cNvSpPr/>
            <p:nvPr/>
          </p:nvSpPr>
          <p:spPr>
            <a:xfrm>
              <a:off x="987402" y="478208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0161E5-8726-457F-8C25-D3FEF82D95C0}"/>
                </a:ext>
              </a:extLst>
            </p:cNvPr>
            <p:cNvSpPr/>
            <p:nvPr/>
          </p:nvSpPr>
          <p:spPr>
            <a:xfrm>
              <a:off x="7852410" y="2704237"/>
              <a:ext cx="1990068" cy="708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94C354-9E14-42AE-8550-BD53119D02CD}"/>
              </a:ext>
            </a:extLst>
          </p:cNvPr>
          <p:cNvGrpSpPr/>
          <p:nvPr/>
        </p:nvGrpSpPr>
        <p:grpSpPr>
          <a:xfrm>
            <a:off x="9181528" y="124669"/>
            <a:ext cx="2771740" cy="2080127"/>
            <a:chOff x="7368663" y="16935"/>
            <a:chExt cx="2771740" cy="2080127"/>
          </a:xfrm>
        </p:grpSpPr>
        <p:sp>
          <p:nvSpPr>
            <p:cNvPr id="5" name="Arrow: Quad 4">
              <a:extLst>
                <a:ext uri="{FF2B5EF4-FFF2-40B4-BE49-F238E27FC236}">
                  <a16:creationId xmlns:a16="http://schemas.microsoft.com/office/drawing/2014/main" id="{22A34402-D417-4159-9EB3-ACC5ED709098}"/>
                </a:ext>
              </a:extLst>
            </p:cNvPr>
            <p:cNvSpPr/>
            <p:nvPr/>
          </p:nvSpPr>
          <p:spPr>
            <a:xfrm>
              <a:off x="8094133" y="389468"/>
              <a:ext cx="1320800" cy="1338262"/>
            </a:xfrm>
            <a:prstGeom prst="quadArrow">
              <a:avLst>
                <a:gd name="adj1" fmla="val 4686"/>
                <a:gd name="adj2" fmla="val 9680"/>
                <a:gd name="adj3" fmla="val 17372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22504-EEF7-45C8-B41A-B905DAB4434A}"/>
                </a:ext>
              </a:extLst>
            </p:cNvPr>
            <p:cNvSpPr txBox="1"/>
            <p:nvPr/>
          </p:nvSpPr>
          <p:spPr>
            <a:xfrm>
              <a:off x="8398934" y="1693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1A60A1-DEC8-445E-AD28-7FEEA7A70640}"/>
                </a:ext>
              </a:extLst>
            </p:cNvPr>
            <p:cNvSpPr txBox="1"/>
            <p:nvPr/>
          </p:nvSpPr>
          <p:spPr>
            <a:xfrm>
              <a:off x="9572619" y="873933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East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318B40-8699-4FC9-8916-EF3B0F41C82C}"/>
                </a:ext>
              </a:extLst>
            </p:cNvPr>
            <p:cNvSpPr txBox="1"/>
            <p:nvPr/>
          </p:nvSpPr>
          <p:spPr>
            <a:xfrm>
              <a:off x="7368663" y="914931"/>
              <a:ext cx="66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West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9F6702-4F39-439C-89B7-9E180B7D1C9A}"/>
                </a:ext>
              </a:extLst>
            </p:cNvPr>
            <p:cNvSpPr txBox="1"/>
            <p:nvPr/>
          </p:nvSpPr>
          <p:spPr>
            <a:xfrm>
              <a:off x="8387285" y="1727730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South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4BDAF30-4A1F-4ACC-9347-A5CE446609FC}"/>
              </a:ext>
            </a:extLst>
          </p:cNvPr>
          <p:cNvSpPr/>
          <p:nvPr/>
        </p:nvSpPr>
        <p:spPr>
          <a:xfrm>
            <a:off x="6412230" y="865240"/>
            <a:ext cx="1172006" cy="694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1F52E-5567-4A1B-B329-9B453697510B}"/>
              </a:ext>
            </a:extLst>
          </p:cNvPr>
          <p:cNvSpPr/>
          <p:nvPr/>
        </p:nvSpPr>
        <p:spPr>
          <a:xfrm>
            <a:off x="3154680" y="476950"/>
            <a:ext cx="1684738" cy="1375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FA117-DDE2-4009-A242-C9CDA7E94AAC}"/>
              </a:ext>
            </a:extLst>
          </p:cNvPr>
          <p:cNvSpPr txBox="1"/>
          <p:nvPr/>
        </p:nvSpPr>
        <p:spPr>
          <a:xfrm>
            <a:off x="2244297" y="164777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0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A84568A7-6FB4-409E-97C8-0529462D0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58589" b="77593"/>
          <a:stretch/>
        </p:blipFill>
        <p:spPr>
          <a:xfrm>
            <a:off x="8618220" y="4687183"/>
            <a:ext cx="1796808" cy="15217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E66B5-2A24-47A7-AF14-28658AF60166}"/>
              </a:ext>
            </a:extLst>
          </p:cNvPr>
          <p:cNvSpPr txBox="1"/>
          <p:nvPr/>
        </p:nvSpPr>
        <p:spPr>
          <a:xfrm>
            <a:off x="337734" y="263898"/>
            <a:ext cx="5547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Click on a 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to find out which part of the church it is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9FD870-7A19-4A1D-B581-A94409B78C04}"/>
              </a:ext>
            </a:extLst>
          </p:cNvPr>
          <p:cNvSpPr/>
          <p:nvPr/>
        </p:nvSpPr>
        <p:spPr>
          <a:xfrm>
            <a:off x="8116703" y="3208028"/>
            <a:ext cx="1172006" cy="694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116964-34D8-4874-BC1A-7F3C722DC6B9}"/>
              </a:ext>
            </a:extLst>
          </p:cNvPr>
          <p:cNvSpPr/>
          <p:nvPr/>
        </p:nvSpPr>
        <p:spPr>
          <a:xfrm>
            <a:off x="4836176" y="2124157"/>
            <a:ext cx="1684737" cy="451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CF361-9450-47F5-AA26-31743007DADC}"/>
              </a:ext>
            </a:extLst>
          </p:cNvPr>
          <p:cNvSpPr/>
          <p:nvPr/>
        </p:nvSpPr>
        <p:spPr>
          <a:xfrm>
            <a:off x="4599956" y="4556141"/>
            <a:ext cx="1684737" cy="451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6829CC-6959-42CD-ADFC-5BA8C22AEB09}"/>
              </a:ext>
            </a:extLst>
          </p:cNvPr>
          <p:cNvSpPr/>
          <p:nvPr/>
        </p:nvSpPr>
        <p:spPr>
          <a:xfrm>
            <a:off x="3757587" y="3373740"/>
            <a:ext cx="1684737" cy="451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4DE5AF-9ED4-4DB0-A851-364BF6C4AA36}"/>
              </a:ext>
            </a:extLst>
          </p:cNvPr>
          <p:cNvSpPr/>
          <p:nvPr/>
        </p:nvSpPr>
        <p:spPr>
          <a:xfrm>
            <a:off x="3587399" y="5286664"/>
            <a:ext cx="897498" cy="451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D42506-690F-4999-9EB1-AAF2F391DFD8}"/>
              </a:ext>
            </a:extLst>
          </p:cNvPr>
          <p:cNvSpPr/>
          <p:nvPr/>
        </p:nvSpPr>
        <p:spPr>
          <a:xfrm>
            <a:off x="2156860" y="3271510"/>
            <a:ext cx="882687" cy="451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80F730-394F-4D5B-84A6-71B0CBC54A60}"/>
              </a:ext>
            </a:extLst>
          </p:cNvPr>
          <p:cNvSpPr/>
          <p:nvPr/>
        </p:nvSpPr>
        <p:spPr>
          <a:xfrm>
            <a:off x="6392600" y="5487074"/>
            <a:ext cx="1191635" cy="694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7EBD04-C54A-4BA3-862F-958D75F1323F}"/>
              </a:ext>
            </a:extLst>
          </p:cNvPr>
          <p:cNvSpPr/>
          <p:nvPr/>
        </p:nvSpPr>
        <p:spPr>
          <a:xfrm>
            <a:off x="7061252" y="2935656"/>
            <a:ext cx="638339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B9D677-C5F6-4F25-B75A-F22CC2184855}"/>
              </a:ext>
            </a:extLst>
          </p:cNvPr>
          <p:cNvSpPr/>
          <p:nvPr/>
        </p:nvSpPr>
        <p:spPr>
          <a:xfrm>
            <a:off x="9523308" y="2872450"/>
            <a:ext cx="638339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B7EDBB-A42F-4CB8-A691-F09A8EA3E5B3}"/>
              </a:ext>
            </a:extLst>
          </p:cNvPr>
          <p:cNvSpPr txBox="1"/>
          <p:nvPr/>
        </p:nvSpPr>
        <p:spPr>
          <a:xfrm>
            <a:off x="10624891" y="6074802"/>
            <a:ext cx="1328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&gt;&gt;</a:t>
            </a:r>
          </a:p>
        </p:txBody>
      </p:sp>
    </p:spTree>
    <p:extLst>
      <p:ext uri="{BB962C8B-B14F-4D97-AF65-F5344CB8AC3E}">
        <p14:creationId xmlns:p14="http://schemas.microsoft.com/office/powerpoint/2010/main" val="36923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92066BA-F0D3-4E62-B5A2-CA530EDA71A5}"/>
              </a:ext>
            </a:extLst>
          </p:cNvPr>
          <p:cNvGrpSpPr/>
          <p:nvPr/>
        </p:nvGrpSpPr>
        <p:grpSpPr>
          <a:xfrm>
            <a:off x="651159" y="479019"/>
            <a:ext cx="9224396" cy="5801309"/>
            <a:chOff x="987402" y="691566"/>
            <a:chExt cx="9224396" cy="58013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F93211-A1C2-4088-A5D7-60A08F79C559}"/>
                </a:ext>
              </a:extLst>
            </p:cNvPr>
            <p:cNvSpPr/>
            <p:nvPr/>
          </p:nvSpPr>
          <p:spPr>
            <a:xfrm>
              <a:off x="7852410" y="691566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491B48-845B-440C-8CC0-F7964A086B73}"/>
                </a:ext>
              </a:extLst>
            </p:cNvPr>
            <p:cNvSpPr/>
            <p:nvPr/>
          </p:nvSpPr>
          <p:spPr>
            <a:xfrm>
              <a:off x="7852409" y="4782080"/>
              <a:ext cx="2359389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331A12-5128-4C91-85DE-4C5199DB010A}"/>
                </a:ext>
              </a:extLst>
            </p:cNvPr>
            <p:cNvSpPr/>
            <p:nvPr/>
          </p:nvSpPr>
          <p:spPr>
            <a:xfrm>
              <a:off x="5634990" y="2935657"/>
              <a:ext cx="1550458" cy="1325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394DAB-221F-4BC3-934B-FFFACE63CC37}"/>
                </a:ext>
              </a:extLst>
            </p:cNvPr>
            <p:cNvSpPr/>
            <p:nvPr/>
          </p:nvSpPr>
          <p:spPr>
            <a:xfrm>
              <a:off x="987402" y="86524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C804FD-F776-422E-81E3-C778717C0D91}"/>
                </a:ext>
              </a:extLst>
            </p:cNvPr>
            <p:cNvSpPr/>
            <p:nvPr/>
          </p:nvSpPr>
          <p:spPr>
            <a:xfrm>
              <a:off x="987402" y="478208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0161E5-8726-457F-8C25-D3FEF82D95C0}"/>
                </a:ext>
              </a:extLst>
            </p:cNvPr>
            <p:cNvSpPr/>
            <p:nvPr/>
          </p:nvSpPr>
          <p:spPr>
            <a:xfrm>
              <a:off x="7852410" y="2704237"/>
              <a:ext cx="1990068" cy="708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1F52E-5567-4A1B-B329-9B453697510B}"/>
              </a:ext>
            </a:extLst>
          </p:cNvPr>
          <p:cNvSpPr/>
          <p:nvPr/>
        </p:nvSpPr>
        <p:spPr>
          <a:xfrm>
            <a:off x="3154680" y="476950"/>
            <a:ext cx="1684738" cy="1375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A84568A7-6FB4-409E-97C8-0529462D0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58589" b="77593"/>
          <a:stretch/>
        </p:blipFill>
        <p:spPr>
          <a:xfrm>
            <a:off x="7134531" y="5353510"/>
            <a:ext cx="1796808" cy="15217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E66B5-2A24-47A7-AF14-28658AF60166}"/>
              </a:ext>
            </a:extLst>
          </p:cNvPr>
          <p:cNvSpPr txBox="1"/>
          <p:nvPr/>
        </p:nvSpPr>
        <p:spPr>
          <a:xfrm>
            <a:off x="381015" y="649092"/>
            <a:ext cx="10487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Let’s do a little quiz</a:t>
            </a:r>
          </a:p>
          <a:p>
            <a:pPr lvl="0"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Click on the name of the area the arrow is pointing to 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B7EDBB-A42F-4CB8-A691-F09A8EA3E5B3}"/>
              </a:ext>
            </a:extLst>
          </p:cNvPr>
          <p:cNvSpPr txBox="1"/>
          <p:nvPr/>
        </p:nvSpPr>
        <p:spPr>
          <a:xfrm>
            <a:off x="10624891" y="6074802"/>
            <a:ext cx="1328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&gt;&gt;</a:t>
            </a:r>
          </a:p>
        </p:txBody>
      </p:sp>
      <p:pic>
        <p:nvPicPr>
          <p:cNvPr id="33" name="Picture 32" descr="A wooden statue in a room&#10;&#10;Description automatically generated">
            <a:extLst>
              <a:ext uri="{FF2B5EF4-FFF2-40B4-BE49-F238E27FC236}">
                <a16:creationId xmlns:a16="http://schemas.microsoft.com/office/drawing/2014/main" id="{8F91B833-10CF-425D-BEB4-2FE2B1048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4" b="6395"/>
          <a:stretch/>
        </p:blipFill>
        <p:spPr>
          <a:xfrm>
            <a:off x="329446" y="2203711"/>
            <a:ext cx="6718729" cy="38753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BFAB67D-AF20-43CC-82BD-58E6F5DF2F98}"/>
              </a:ext>
            </a:extLst>
          </p:cNvPr>
          <p:cNvSpPr txBox="1"/>
          <p:nvPr/>
        </p:nvSpPr>
        <p:spPr>
          <a:xfrm>
            <a:off x="7134531" y="2288467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a) South transept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0A7E38-7F62-443A-AB32-060BFCC70593}"/>
              </a:ext>
            </a:extLst>
          </p:cNvPr>
          <p:cNvSpPr txBox="1"/>
          <p:nvPr/>
        </p:nvSpPr>
        <p:spPr>
          <a:xfrm>
            <a:off x="7134531" y="3340322"/>
            <a:ext cx="277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b) South aisle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4389BE-09A9-48A4-A55D-569FEDB9B337}"/>
              </a:ext>
            </a:extLst>
          </p:cNvPr>
          <p:cNvSpPr txBox="1"/>
          <p:nvPr/>
        </p:nvSpPr>
        <p:spPr>
          <a:xfrm>
            <a:off x="7224005" y="4447464"/>
            <a:ext cx="2684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c) North aisle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308724-A224-423C-AF84-7C2F61846A2A}"/>
              </a:ext>
            </a:extLst>
          </p:cNvPr>
          <p:cNvSpPr txBox="1"/>
          <p:nvPr/>
        </p:nvSpPr>
        <p:spPr>
          <a:xfrm>
            <a:off x="9750682" y="3478821"/>
            <a:ext cx="235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Perfect! </a:t>
            </a:r>
          </a:p>
        </p:txBody>
      </p:sp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A8F34B08-AB11-4500-82F2-066C558B3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26196" y="3317456"/>
            <a:ext cx="436670" cy="551765"/>
          </a:xfrm>
          <a:prstGeom prst="rect">
            <a:avLst/>
          </a:prstGeom>
        </p:spPr>
      </p:pic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5790E049-FA6D-4465-8FB7-C50126DBB84D}"/>
              </a:ext>
            </a:extLst>
          </p:cNvPr>
          <p:cNvSpPr/>
          <p:nvPr/>
        </p:nvSpPr>
        <p:spPr>
          <a:xfrm>
            <a:off x="9996259" y="4625972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73B0B7B-2560-4CD3-985C-7216C7A342FB}"/>
              </a:ext>
            </a:extLst>
          </p:cNvPr>
          <p:cNvSpPr/>
          <p:nvPr/>
        </p:nvSpPr>
        <p:spPr>
          <a:xfrm>
            <a:off x="10515810" y="2450050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4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92066BA-F0D3-4E62-B5A2-CA530EDA71A5}"/>
              </a:ext>
            </a:extLst>
          </p:cNvPr>
          <p:cNvGrpSpPr/>
          <p:nvPr/>
        </p:nvGrpSpPr>
        <p:grpSpPr>
          <a:xfrm>
            <a:off x="862921" y="407599"/>
            <a:ext cx="9224396" cy="5801309"/>
            <a:chOff x="987402" y="691566"/>
            <a:chExt cx="9224396" cy="58013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F93211-A1C2-4088-A5D7-60A08F79C559}"/>
                </a:ext>
              </a:extLst>
            </p:cNvPr>
            <p:cNvSpPr/>
            <p:nvPr/>
          </p:nvSpPr>
          <p:spPr>
            <a:xfrm>
              <a:off x="7852410" y="691566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491B48-845B-440C-8CC0-F7964A086B73}"/>
                </a:ext>
              </a:extLst>
            </p:cNvPr>
            <p:cNvSpPr/>
            <p:nvPr/>
          </p:nvSpPr>
          <p:spPr>
            <a:xfrm>
              <a:off x="7852409" y="4782080"/>
              <a:ext cx="2359389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331A12-5128-4C91-85DE-4C5199DB010A}"/>
                </a:ext>
              </a:extLst>
            </p:cNvPr>
            <p:cNvSpPr/>
            <p:nvPr/>
          </p:nvSpPr>
          <p:spPr>
            <a:xfrm>
              <a:off x="5634990" y="2935657"/>
              <a:ext cx="1550458" cy="1325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394DAB-221F-4BC3-934B-FFFACE63CC37}"/>
                </a:ext>
              </a:extLst>
            </p:cNvPr>
            <p:cNvSpPr/>
            <p:nvPr/>
          </p:nvSpPr>
          <p:spPr>
            <a:xfrm>
              <a:off x="987402" y="86524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C804FD-F776-422E-81E3-C778717C0D91}"/>
                </a:ext>
              </a:extLst>
            </p:cNvPr>
            <p:cNvSpPr/>
            <p:nvPr/>
          </p:nvSpPr>
          <p:spPr>
            <a:xfrm>
              <a:off x="987402" y="478208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0161E5-8726-457F-8C25-D3FEF82D95C0}"/>
                </a:ext>
              </a:extLst>
            </p:cNvPr>
            <p:cNvSpPr/>
            <p:nvPr/>
          </p:nvSpPr>
          <p:spPr>
            <a:xfrm>
              <a:off x="7852410" y="2704237"/>
              <a:ext cx="1990068" cy="708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1F52E-5567-4A1B-B329-9B453697510B}"/>
              </a:ext>
            </a:extLst>
          </p:cNvPr>
          <p:cNvSpPr/>
          <p:nvPr/>
        </p:nvSpPr>
        <p:spPr>
          <a:xfrm>
            <a:off x="3154680" y="476950"/>
            <a:ext cx="1684738" cy="1375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A84568A7-6FB4-409E-97C8-0529462D0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58589" b="77593"/>
          <a:stretch/>
        </p:blipFill>
        <p:spPr>
          <a:xfrm>
            <a:off x="8618220" y="4687183"/>
            <a:ext cx="1796808" cy="15217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E66B5-2A24-47A7-AF14-28658AF60166}"/>
              </a:ext>
            </a:extLst>
          </p:cNvPr>
          <p:cNvSpPr txBox="1"/>
          <p:nvPr/>
        </p:nvSpPr>
        <p:spPr>
          <a:xfrm>
            <a:off x="381015" y="649092"/>
            <a:ext cx="1087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Click on the name of the area the arrow is pointing to 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B7EDBB-A42F-4CB8-A691-F09A8EA3E5B3}"/>
              </a:ext>
            </a:extLst>
          </p:cNvPr>
          <p:cNvSpPr txBox="1"/>
          <p:nvPr/>
        </p:nvSpPr>
        <p:spPr>
          <a:xfrm>
            <a:off x="10624891" y="6074802"/>
            <a:ext cx="1328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&gt;&gt;</a:t>
            </a:r>
          </a:p>
        </p:txBody>
      </p:sp>
      <p:pic>
        <p:nvPicPr>
          <p:cNvPr id="17" name="Picture 16" descr="A view of a church&#10;&#10;Description automatically generated">
            <a:extLst>
              <a:ext uri="{FF2B5EF4-FFF2-40B4-BE49-F238E27FC236}">
                <a16:creationId xmlns:a16="http://schemas.microsoft.com/office/drawing/2014/main" id="{DD6707B5-4B83-4F11-99A1-B0E0D5084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0" y="2290536"/>
            <a:ext cx="6867143" cy="38336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18643C-8A07-47A9-8A97-07EE13E64B23}"/>
              </a:ext>
            </a:extLst>
          </p:cNvPr>
          <p:cNvSpPr txBox="1"/>
          <p:nvPr/>
        </p:nvSpPr>
        <p:spPr>
          <a:xfrm>
            <a:off x="7060967" y="2296944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a) Chancel arch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65128C-428A-4095-ABE8-2DE2DC591BFF}"/>
              </a:ext>
            </a:extLst>
          </p:cNvPr>
          <p:cNvSpPr txBox="1"/>
          <p:nvPr/>
        </p:nvSpPr>
        <p:spPr>
          <a:xfrm>
            <a:off x="7060967" y="3337241"/>
            <a:ext cx="277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b) Nave arch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AA915A-4B7C-45C0-8235-71EBCA512EE9}"/>
              </a:ext>
            </a:extLst>
          </p:cNvPr>
          <p:cNvSpPr txBox="1"/>
          <p:nvPr/>
        </p:nvSpPr>
        <p:spPr>
          <a:xfrm>
            <a:off x="7160936" y="4447464"/>
            <a:ext cx="2726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c) Clerestory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DA8FD7-40FE-475F-853F-5D5E3A729296}"/>
              </a:ext>
            </a:extLst>
          </p:cNvPr>
          <p:cNvSpPr txBox="1"/>
          <p:nvPr/>
        </p:nvSpPr>
        <p:spPr>
          <a:xfrm>
            <a:off x="10083906" y="2418682"/>
            <a:ext cx="157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Great!   </a:t>
            </a:r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E5F4C9E7-CA04-485A-8F5C-4C71A243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955232" y="2217537"/>
            <a:ext cx="436670" cy="551765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1B22BCE7-11CF-4FEF-9042-954C5DF3EA36}"/>
              </a:ext>
            </a:extLst>
          </p:cNvPr>
          <p:cNvSpPr/>
          <p:nvPr/>
        </p:nvSpPr>
        <p:spPr>
          <a:xfrm>
            <a:off x="9834872" y="3478016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E32AFB0C-D0AB-4456-BD57-7DEE1F111493}"/>
              </a:ext>
            </a:extLst>
          </p:cNvPr>
          <p:cNvSpPr/>
          <p:nvPr/>
        </p:nvSpPr>
        <p:spPr>
          <a:xfrm>
            <a:off x="9879276" y="4647076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  <p:bldP spid="5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92066BA-F0D3-4E62-B5A2-CA530EDA71A5}"/>
              </a:ext>
            </a:extLst>
          </p:cNvPr>
          <p:cNvGrpSpPr/>
          <p:nvPr/>
        </p:nvGrpSpPr>
        <p:grpSpPr>
          <a:xfrm>
            <a:off x="965791" y="407599"/>
            <a:ext cx="9224396" cy="5801309"/>
            <a:chOff x="987402" y="691566"/>
            <a:chExt cx="9224396" cy="58013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F93211-A1C2-4088-A5D7-60A08F79C559}"/>
                </a:ext>
              </a:extLst>
            </p:cNvPr>
            <p:cNvSpPr/>
            <p:nvPr/>
          </p:nvSpPr>
          <p:spPr>
            <a:xfrm>
              <a:off x="7852410" y="691566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491B48-845B-440C-8CC0-F7964A086B73}"/>
                </a:ext>
              </a:extLst>
            </p:cNvPr>
            <p:cNvSpPr/>
            <p:nvPr/>
          </p:nvSpPr>
          <p:spPr>
            <a:xfrm>
              <a:off x="7852409" y="4782080"/>
              <a:ext cx="2359389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331A12-5128-4C91-85DE-4C5199DB010A}"/>
                </a:ext>
              </a:extLst>
            </p:cNvPr>
            <p:cNvSpPr/>
            <p:nvPr/>
          </p:nvSpPr>
          <p:spPr>
            <a:xfrm>
              <a:off x="5634990" y="2935657"/>
              <a:ext cx="1550458" cy="1325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394DAB-221F-4BC3-934B-FFFACE63CC37}"/>
                </a:ext>
              </a:extLst>
            </p:cNvPr>
            <p:cNvSpPr/>
            <p:nvPr/>
          </p:nvSpPr>
          <p:spPr>
            <a:xfrm>
              <a:off x="987402" y="86524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C804FD-F776-422E-81E3-C778717C0D91}"/>
                </a:ext>
              </a:extLst>
            </p:cNvPr>
            <p:cNvSpPr/>
            <p:nvPr/>
          </p:nvSpPr>
          <p:spPr>
            <a:xfrm>
              <a:off x="987402" y="478208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0161E5-8726-457F-8C25-D3FEF82D95C0}"/>
                </a:ext>
              </a:extLst>
            </p:cNvPr>
            <p:cNvSpPr/>
            <p:nvPr/>
          </p:nvSpPr>
          <p:spPr>
            <a:xfrm>
              <a:off x="7852410" y="2704237"/>
              <a:ext cx="1990068" cy="708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1F52E-5567-4A1B-B329-9B453697510B}"/>
              </a:ext>
            </a:extLst>
          </p:cNvPr>
          <p:cNvSpPr/>
          <p:nvPr/>
        </p:nvSpPr>
        <p:spPr>
          <a:xfrm>
            <a:off x="3154680" y="476950"/>
            <a:ext cx="1684738" cy="1375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A84568A7-6FB4-409E-97C8-0529462D0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58589" b="77593"/>
          <a:stretch/>
        </p:blipFill>
        <p:spPr>
          <a:xfrm>
            <a:off x="8618220" y="4687183"/>
            <a:ext cx="1796808" cy="15217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E66B5-2A24-47A7-AF14-28658AF60166}"/>
              </a:ext>
            </a:extLst>
          </p:cNvPr>
          <p:cNvSpPr txBox="1"/>
          <p:nvPr/>
        </p:nvSpPr>
        <p:spPr>
          <a:xfrm>
            <a:off x="802069" y="589460"/>
            <a:ext cx="10487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Where is </a:t>
            </a:r>
            <a:r>
              <a:rPr lang="en-GB" sz="3600" i="1">
                <a:solidFill>
                  <a:srgbClr val="4472C4"/>
                </a:solidFill>
                <a:latin typeface="Calibri Light" panose="020F0302020204030204"/>
              </a:rPr>
              <a:t>the photographer </a:t>
            </a: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standing? 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B7EDBB-A42F-4CB8-A691-F09A8EA3E5B3}"/>
              </a:ext>
            </a:extLst>
          </p:cNvPr>
          <p:cNvSpPr txBox="1"/>
          <p:nvPr/>
        </p:nvSpPr>
        <p:spPr>
          <a:xfrm>
            <a:off x="10624891" y="6074802"/>
            <a:ext cx="1328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&gt;&gt;</a:t>
            </a:r>
          </a:p>
        </p:txBody>
      </p:sp>
      <p:pic>
        <p:nvPicPr>
          <p:cNvPr id="19" name="Picture 18" descr="A large room&#10;&#10;Description automatically generated">
            <a:extLst>
              <a:ext uri="{FF2B5EF4-FFF2-40B4-BE49-F238E27FC236}">
                <a16:creationId xmlns:a16="http://schemas.microsoft.com/office/drawing/2014/main" id="{2949D25E-BEEA-4F39-A4D7-DE289AC233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955546" y="2135809"/>
            <a:ext cx="6925237" cy="40362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5F87A7-B6DB-4F04-BDF7-843D6FFA174E}"/>
              </a:ext>
            </a:extLst>
          </p:cNvPr>
          <p:cNvSpPr txBox="1"/>
          <p:nvPr/>
        </p:nvSpPr>
        <p:spPr>
          <a:xfrm>
            <a:off x="7830798" y="2193870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a) South transept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C51C84-E7EA-465D-98F0-B3A996506E62}"/>
              </a:ext>
            </a:extLst>
          </p:cNvPr>
          <p:cNvSpPr txBox="1"/>
          <p:nvPr/>
        </p:nvSpPr>
        <p:spPr>
          <a:xfrm>
            <a:off x="7850693" y="3201884"/>
            <a:ext cx="277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b) Porch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72E3B2-4384-4204-9C2F-EB7F9E419960}"/>
              </a:ext>
            </a:extLst>
          </p:cNvPr>
          <p:cNvSpPr txBox="1"/>
          <p:nvPr/>
        </p:nvSpPr>
        <p:spPr>
          <a:xfrm>
            <a:off x="7880783" y="4364016"/>
            <a:ext cx="2216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c) Chancel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F6C103-4FBA-4259-B758-C4AABFB3355A}"/>
              </a:ext>
            </a:extLst>
          </p:cNvPr>
          <p:cNvSpPr txBox="1"/>
          <p:nvPr/>
        </p:nvSpPr>
        <p:spPr>
          <a:xfrm>
            <a:off x="10097230" y="4531778"/>
            <a:ext cx="157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Great!   </a:t>
            </a:r>
          </a:p>
        </p:txBody>
      </p:sp>
      <p:pic>
        <p:nvPicPr>
          <p:cNvPr id="28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E8A381DB-D843-4672-A49D-804F32536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978617" y="4411300"/>
            <a:ext cx="436670" cy="551765"/>
          </a:xfrm>
          <a:prstGeom prst="rect">
            <a:avLst/>
          </a:prstGeom>
        </p:spPr>
      </p:pic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C9E412E4-194E-4C1B-8F9E-CB1D7C350B76}"/>
              </a:ext>
            </a:extLst>
          </p:cNvPr>
          <p:cNvSpPr/>
          <p:nvPr/>
        </p:nvSpPr>
        <p:spPr>
          <a:xfrm>
            <a:off x="9616237" y="3429000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B6CE6D91-19AD-4015-901F-F29A7B68C60B}"/>
              </a:ext>
            </a:extLst>
          </p:cNvPr>
          <p:cNvSpPr/>
          <p:nvPr/>
        </p:nvSpPr>
        <p:spPr>
          <a:xfrm>
            <a:off x="11196952" y="2403594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92066BA-F0D3-4E62-B5A2-CA530EDA71A5}"/>
              </a:ext>
            </a:extLst>
          </p:cNvPr>
          <p:cNvGrpSpPr/>
          <p:nvPr/>
        </p:nvGrpSpPr>
        <p:grpSpPr>
          <a:xfrm>
            <a:off x="965791" y="407599"/>
            <a:ext cx="9224396" cy="5801309"/>
            <a:chOff x="987402" y="691566"/>
            <a:chExt cx="9224396" cy="58013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F93211-A1C2-4088-A5D7-60A08F79C559}"/>
                </a:ext>
              </a:extLst>
            </p:cNvPr>
            <p:cNvSpPr/>
            <p:nvPr/>
          </p:nvSpPr>
          <p:spPr>
            <a:xfrm>
              <a:off x="7852410" y="691566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491B48-845B-440C-8CC0-F7964A086B73}"/>
                </a:ext>
              </a:extLst>
            </p:cNvPr>
            <p:cNvSpPr/>
            <p:nvPr/>
          </p:nvSpPr>
          <p:spPr>
            <a:xfrm>
              <a:off x="7852409" y="4782080"/>
              <a:ext cx="2359389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331A12-5128-4C91-85DE-4C5199DB010A}"/>
                </a:ext>
              </a:extLst>
            </p:cNvPr>
            <p:cNvSpPr/>
            <p:nvPr/>
          </p:nvSpPr>
          <p:spPr>
            <a:xfrm>
              <a:off x="5634990" y="2935657"/>
              <a:ext cx="1550458" cy="1325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394DAB-221F-4BC3-934B-FFFACE63CC37}"/>
                </a:ext>
              </a:extLst>
            </p:cNvPr>
            <p:cNvSpPr/>
            <p:nvPr/>
          </p:nvSpPr>
          <p:spPr>
            <a:xfrm>
              <a:off x="987402" y="86524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C804FD-F776-422E-81E3-C778717C0D91}"/>
                </a:ext>
              </a:extLst>
            </p:cNvPr>
            <p:cNvSpPr/>
            <p:nvPr/>
          </p:nvSpPr>
          <p:spPr>
            <a:xfrm>
              <a:off x="987402" y="478208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0161E5-8726-457F-8C25-D3FEF82D95C0}"/>
                </a:ext>
              </a:extLst>
            </p:cNvPr>
            <p:cNvSpPr/>
            <p:nvPr/>
          </p:nvSpPr>
          <p:spPr>
            <a:xfrm>
              <a:off x="7852410" y="2704237"/>
              <a:ext cx="1990068" cy="708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1F52E-5567-4A1B-B329-9B453697510B}"/>
              </a:ext>
            </a:extLst>
          </p:cNvPr>
          <p:cNvSpPr/>
          <p:nvPr/>
        </p:nvSpPr>
        <p:spPr>
          <a:xfrm>
            <a:off x="3154680" y="476950"/>
            <a:ext cx="1684738" cy="1375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A84568A7-6FB4-409E-97C8-0529462D0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58589" b="77593"/>
          <a:stretch/>
        </p:blipFill>
        <p:spPr>
          <a:xfrm>
            <a:off x="8618220" y="4687183"/>
            <a:ext cx="1796808" cy="15217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E66B5-2A24-47A7-AF14-28658AF60166}"/>
              </a:ext>
            </a:extLst>
          </p:cNvPr>
          <p:cNvSpPr txBox="1"/>
          <p:nvPr/>
        </p:nvSpPr>
        <p:spPr>
          <a:xfrm>
            <a:off x="381014" y="649092"/>
            <a:ext cx="11286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Click on the name of the area where the arrow is pointing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B7EDBB-A42F-4CB8-A691-F09A8EA3E5B3}"/>
              </a:ext>
            </a:extLst>
          </p:cNvPr>
          <p:cNvSpPr txBox="1"/>
          <p:nvPr/>
        </p:nvSpPr>
        <p:spPr>
          <a:xfrm>
            <a:off x="10624891" y="6074802"/>
            <a:ext cx="1328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&gt;&gt;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FAB67D-AF20-43CC-82BD-58E6F5DF2F98}"/>
              </a:ext>
            </a:extLst>
          </p:cNvPr>
          <p:cNvSpPr txBox="1"/>
          <p:nvPr/>
        </p:nvSpPr>
        <p:spPr>
          <a:xfrm>
            <a:off x="7296573" y="2271353"/>
            <a:ext cx="3811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a) North transept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0A7E38-7F62-443A-AB32-060BFCC70593}"/>
              </a:ext>
            </a:extLst>
          </p:cNvPr>
          <p:cNvSpPr txBox="1"/>
          <p:nvPr/>
        </p:nvSpPr>
        <p:spPr>
          <a:xfrm>
            <a:off x="7298267" y="3218271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b) South transept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4389BE-09A9-48A4-A55D-569FEDB9B337}"/>
              </a:ext>
            </a:extLst>
          </p:cNvPr>
          <p:cNvSpPr txBox="1"/>
          <p:nvPr/>
        </p:nvSpPr>
        <p:spPr>
          <a:xfrm>
            <a:off x="7298267" y="4174947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c) Porch</a:t>
            </a:r>
          </a:p>
        </p:txBody>
      </p:sp>
      <p:pic>
        <p:nvPicPr>
          <p:cNvPr id="17" name="Picture 16" descr="A large stone statue in front of a church&#10;&#10;Description automatically generated">
            <a:extLst>
              <a:ext uri="{FF2B5EF4-FFF2-40B4-BE49-F238E27FC236}">
                <a16:creationId xmlns:a16="http://schemas.microsoft.com/office/drawing/2014/main" id="{F60F7632-EA52-4670-81F9-C883B5E5F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6"/>
          <a:stretch/>
        </p:blipFill>
        <p:spPr>
          <a:xfrm>
            <a:off x="381015" y="2222717"/>
            <a:ext cx="6917252" cy="43753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ED34E0-DEEB-4324-92EA-E6A60D77A3D1}"/>
              </a:ext>
            </a:extLst>
          </p:cNvPr>
          <p:cNvSpPr txBox="1"/>
          <p:nvPr/>
        </p:nvSpPr>
        <p:spPr>
          <a:xfrm>
            <a:off x="10624891" y="3374560"/>
            <a:ext cx="157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Great!   </a:t>
            </a: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0F0EB386-ACB7-4530-BE90-804E02D42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592650" y="3218271"/>
            <a:ext cx="436670" cy="551765"/>
          </a:xfrm>
          <a:prstGeom prst="rect">
            <a:avLst/>
          </a:prstGeom>
        </p:spPr>
      </p:pic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72A534EF-5FD6-4B35-B2BE-BF173E55CB02}"/>
              </a:ext>
            </a:extLst>
          </p:cNvPr>
          <p:cNvSpPr/>
          <p:nvPr/>
        </p:nvSpPr>
        <p:spPr>
          <a:xfrm>
            <a:off x="9010492" y="4306698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1AEA3A9-A1B0-4E8C-9044-ECC1FEF6EA4C}"/>
              </a:ext>
            </a:extLst>
          </p:cNvPr>
          <p:cNvSpPr/>
          <p:nvPr/>
        </p:nvSpPr>
        <p:spPr>
          <a:xfrm>
            <a:off x="10754626" y="2409852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92066BA-F0D3-4E62-B5A2-CA530EDA71A5}"/>
              </a:ext>
            </a:extLst>
          </p:cNvPr>
          <p:cNvGrpSpPr/>
          <p:nvPr/>
        </p:nvGrpSpPr>
        <p:grpSpPr>
          <a:xfrm>
            <a:off x="965791" y="407599"/>
            <a:ext cx="9224396" cy="5801309"/>
            <a:chOff x="987402" y="691566"/>
            <a:chExt cx="9224396" cy="58013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F93211-A1C2-4088-A5D7-60A08F79C559}"/>
                </a:ext>
              </a:extLst>
            </p:cNvPr>
            <p:cNvSpPr/>
            <p:nvPr/>
          </p:nvSpPr>
          <p:spPr>
            <a:xfrm>
              <a:off x="7852410" y="691566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491B48-845B-440C-8CC0-F7964A086B73}"/>
                </a:ext>
              </a:extLst>
            </p:cNvPr>
            <p:cNvSpPr/>
            <p:nvPr/>
          </p:nvSpPr>
          <p:spPr>
            <a:xfrm>
              <a:off x="7852409" y="4782080"/>
              <a:ext cx="2359389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331A12-5128-4C91-85DE-4C5199DB010A}"/>
                </a:ext>
              </a:extLst>
            </p:cNvPr>
            <p:cNvSpPr/>
            <p:nvPr/>
          </p:nvSpPr>
          <p:spPr>
            <a:xfrm>
              <a:off x="5634990" y="2935657"/>
              <a:ext cx="1550458" cy="1325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394DAB-221F-4BC3-934B-FFFACE63CC37}"/>
                </a:ext>
              </a:extLst>
            </p:cNvPr>
            <p:cNvSpPr/>
            <p:nvPr/>
          </p:nvSpPr>
          <p:spPr>
            <a:xfrm>
              <a:off x="987402" y="86524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C804FD-F776-422E-81E3-C778717C0D91}"/>
                </a:ext>
              </a:extLst>
            </p:cNvPr>
            <p:cNvSpPr/>
            <p:nvPr/>
          </p:nvSpPr>
          <p:spPr>
            <a:xfrm>
              <a:off x="987402" y="4782080"/>
              <a:ext cx="2316056" cy="171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0161E5-8726-457F-8C25-D3FEF82D95C0}"/>
                </a:ext>
              </a:extLst>
            </p:cNvPr>
            <p:cNvSpPr/>
            <p:nvPr/>
          </p:nvSpPr>
          <p:spPr>
            <a:xfrm>
              <a:off x="7852410" y="2704237"/>
              <a:ext cx="1990068" cy="708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1F52E-5567-4A1B-B329-9B453697510B}"/>
              </a:ext>
            </a:extLst>
          </p:cNvPr>
          <p:cNvSpPr/>
          <p:nvPr/>
        </p:nvSpPr>
        <p:spPr>
          <a:xfrm>
            <a:off x="3154680" y="476950"/>
            <a:ext cx="1684738" cy="1375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A84568A7-6FB4-409E-97C8-0529462D0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58589" b="77593"/>
          <a:stretch/>
        </p:blipFill>
        <p:spPr>
          <a:xfrm>
            <a:off x="8618220" y="4687183"/>
            <a:ext cx="1796808" cy="15217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E66B5-2A24-47A7-AF14-28658AF60166}"/>
              </a:ext>
            </a:extLst>
          </p:cNvPr>
          <p:cNvSpPr txBox="1"/>
          <p:nvPr/>
        </p:nvSpPr>
        <p:spPr>
          <a:xfrm>
            <a:off x="381015" y="649092"/>
            <a:ext cx="10487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noProof="0" dirty="0">
                <a:solidFill>
                  <a:srgbClr val="4472C4"/>
                </a:solidFill>
                <a:latin typeface="Calibri Light" panose="020F0302020204030204"/>
              </a:rPr>
              <a:t>Which part of the church is this?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B7EDBB-A42F-4CB8-A691-F09A8EA3E5B3}"/>
              </a:ext>
            </a:extLst>
          </p:cNvPr>
          <p:cNvSpPr txBox="1"/>
          <p:nvPr/>
        </p:nvSpPr>
        <p:spPr>
          <a:xfrm>
            <a:off x="10624891" y="6074802"/>
            <a:ext cx="110318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prstClr val="white"/>
                </a:solidFill>
                <a:latin typeface="Calibri" panose="020F0502020204030204"/>
              </a:rPr>
              <a:t>End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FAB67D-AF20-43CC-82BD-58E6F5DF2F98}"/>
              </a:ext>
            </a:extLst>
          </p:cNvPr>
          <p:cNvSpPr txBox="1"/>
          <p:nvPr/>
        </p:nvSpPr>
        <p:spPr>
          <a:xfrm>
            <a:off x="8510028" y="2290536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a) Porch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0A7E38-7F62-443A-AB32-060BFCC70593}"/>
              </a:ext>
            </a:extLst>
          </p:cNvPr>
          <p:cNvSpPr txBox="1"/>
          <p:nvPr/>
        </p:nvSpPr>
        <p:spPr>
          <a:xfrm>
            <a:off x="8510028" y="2895105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b) South transept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4389BE-09A9-48A4-A55D-569FEDB9B337}"/>
              </a:ext>
            </a:extLst>
          </p:cNvPr>
          <p:cNvSpPr txBox="1"/>
          <p:nvPr/>
        </p:nvSpPr>
        <p:spPr>
          <a:xfrm>
            <a:off x="8510028" y="3582809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i="1" dirty="0">
                <a:solidFill>
                  <a:srgbClr val="4472C4"/>
                </a:solidFill>
                <a:latin typeface="Calibri Light" panose="020F0302020204030204"/>
              </a:rPr>
              <a:t>c) North transept</a:t>
            </a:r>
          </a:p>
        </p:txBody>
      </p:sp>
      <p:pic>
        <p:nvPicPr>
          <p:cNvPr id="19" name="Picture 18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BA244EF4-ED03-476B-8DA1-1B30EDF79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6" b="103"/>
          <a:stretch/>
        </p:blipFill>
        <p:spPr>
          <a:xfrm>
            <a:off x="275635" y="1940826"/>
            <a:ext cx="8024530" cy="45129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BEFA64-183E-4097-B806-A93D8C4C0F96}"/>
              </a:ext>
            </a:extLst>
          </p:cNvPr>
          <p:cNvSpPr txBox="1"/>
          <p:nvPr/>
        </p:nvSpPr>
        <p:spPr>
          <a:xfrm>
            <a:off x="10283386" y="2441466"/>
            <a:ext cx="157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Perfect    </a:t>
            </a: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B8F06267-5DD2-42AC-A426-3621940EB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51145" y="2285177"/>
            <a:ext cx="436670" cy="551765"/>
          </a:xfrm>
          <a:prstGeom prst="rect">
            <a:avLst/>
          </a:prstGeom>
        </p:spPr>
      </p:pic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E3D4268E-6916-4F3F-B565-10FB9616F100}"/>
              </a:ext>
            </a:extLst>
          </p:cNvPr>
          <p:cNvSpPr/>
          <p:nvPr/>
        </p:nvSpPr>
        <p:spPr>
          <a:xfrm>
            <a:off x="11728078" y="3033604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E4398326-1426-4056-8A81-F8935318C11B}"/>
              </a:ext>
            </a:extLst>
          </p:cNvPr>
          <p:cNvSpPr/>
          <p:nvPr/>
        </p:nvSpPr>
        <p:spPr>
          <a:xfrm>
            <a:off x="11748095" y="3771769"/>
            <a:ext cx="409260" cy="3693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6461B-C654-4521-815F-65689B71A2C5}"/>
              </a:ext>
            </a:extLst>
          </p:cNvPr>
          <p:cNvSpPr txBox="1"/>
          <p:nvPr/>
        </p:nvSpPr>
        <p:spPr>
          <a:xfrm>
            <a:off x="9340265" y="4418210"/>
            <a:ext cx="279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one is tricky as the door has been blocked off. </a:t>
            </a:r>
          </a:p>
        </p:txBody>
      </p:sp>
    </p:spTree>
    <p:extLst>
      <p:ext uri="{BB962C8B-B14F-4D97-AF65-F5344CB8AC3E}">
        <p14:creationId xmlns:p14="http://schemas.microsoft.com/office/powerpoint/2010/main" val="18697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313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Anatomy of a church</vt:lpstr>
      <vt:lpstr>Anatomy of a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do?  We hope you’re more familiar with the layout of a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a church and where to look for bats</dc:title>
  <dc:creator>Claire Boothby</dc:creator>
  <cp:lastModifiedBy>Claire Boothby</cp:lastModifiedBy>
  <cp:revision>17</cp:revision>
  <dcterms:created xsi:type="dcterms:W3CDTF">2021-04-23T15:03:28Z</dcterms:created>
  <dcterms:modified xsi:type="dcterms:W3CDTF">2021-06-20T14:00:59Z</dcterms:modified>
</cp:coreProperties>
</file>